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5" r:id="rId9"/>
    <p:sldId id="264" r:id="rId10"/>
    <p:sldId id="266"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21" d="100"/>
          <a:sy n="21" d="100"/>
        </p:scale>
        <p:origin x="-2796" y="-10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ds04.infourok.ru/uploads/ex/0a83/0005d6e2-e9dd8805/img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2530" name="Picture 2" descr="https://i.pinimg.com/originals/51/53/76/515376acef62468543c47d9be31024db.jpg"/>
          <p:cNvPicPr>
            <a:picLocks noChangeAspect="1" noChangeArrowheads="1"/>
          </p:cNvPicPr>
          <p:nvPr/>
        </p:nvPicPr>
        <p:blipFill>
          <a:blip r:embed="rId3"/>
          <a:srcRect/>
          <a:stretch>
            <a:fillRect/>
          </a:stretch>
        </p:blipFill>
        <p:spPr bwMode="auto">
          <a:xfrm>
            <a:off x="2514600" y="645540"/>
            <a:ext cx="4724400" cy="53403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28600"/>
            <a:ext cx="8229600" cy="5897563"/>
          </a:xfrm>
        </p:spPr>
        <p:txBody>
          <a:bodyPr/>
          <a:lstStyle/>
          <a:p>
            <a:pPr marL="0" lvl="0" indent="0" fontAlgn="base">
              <a:spcBef>
                <a:spcPct val="0"/>
              </a:spcBef>
              <a:spcAft>
                <a:spcPct val="0"/>
              </a:spcAft>
              <a:buNone/>
              <a:tabLst>
                <a:tab pos="457200" algn="l"/>
              </a:tabLst>
            </a:pPr>
            <a:r>
              <a:rPr lang="ru-RU" dirty="0" smtClean="0">
                <a:solidFill>
                  <a:srgbClr val="212121"/>
                </a:solidFill>
                <a:latin typeface="Calibri" pitchFamily="34" charset="0"/>
                <a:ea typeface="Times New Roman" pitchFamily="18" charset="0"/>
                <a:cs typeface="Times New Roman" pitchFamily="18" charset="0"/>
              </a:rPr>
              <a:t>Народ имеет несколько этнографических групп:</a:t>
            </a:r>
            <a:endParaRPr lang="ru-RU" sz="1400" dirty="0" smtClean="0">
              <a:latin typeface="Arial" pitchFamily="34" charset="0"/>
              <a:cs typeface="Arial" pitchFamily="34" charset="0"/>
            </a:endParaRPr>
          </a:p>
          <a:p>
            <a:pPr marL="0" lvl="0" indent="0" eaLnBrk="0" fontAlgn="base" hangingPunct="0">
              <a:spcBef>
                <a:spcPct val="0"/>
              </a:spcBef>
              <a:spcAft>
                <a:spcPct val="0"/>
              </a:spcAft>
              <a:buFontTx/>
              <a:buChar char="•"/>
              <a:tabLst>
                <a:tab pos="457200" algn="l"/>
              </a:tabLst>
            </a:pPr>
            <a:r>
              <a:rPr lang="ru-RU" dirty="0" err="1" smtClean="0">
                <a:solidFill>
                  <a:srgbClr val="212121"/>
                </a:solidFill>
                <a:latin typeface="Calibri" pitchFamily="34" charset="0"/>
                <a:ea typeface="Times New Roman" pitchFamily="18" charset="0"/>
                <a:cs typeface="Times New Roman" pitchFamily="18" charset="0"/>
              </a:rPr>
              <a:t>Кызыльцы</a:t>
            </a:r>
            <a:r>
              <a:rPr lang="ru-RU" dirty="0" smtClean="0">
                <a:solidFill>
                  <a:srgbClr val="212121"/>
                </a:solidFill>
                <a:latin typeface="Calibri" pitchFamily="34" charset="0"/>
                <a:ea typeface="Times New Roman" pitchFamily="18" charset="0"/>
                <a:cs typeface="Times New Roman" pitchFamily="18" charset="0"/>
              </a:rPr>
              <a:t>. Проживают в </a:t>
            </a:r>
            <a:r>
              <a:rPr lang="ru-RU" dirty="0" err="1" smtClean="0">
                <a:solidFill>
                  <a:srgbClr val="212121"/>
                </a:solidFill>
                <a:latin typeface="Calibri" pitchFamily="34" charset="0"/>
                <a:ea typeface="Times New Roman" pitchFamily="18" charset="0"/>
                <a:cs typeface="Times New Roman" pitchFamily="18" charset="0"/>
              </a:rPr>
              <a:t>Ширинском</a:t>
            </a:r>
            <a:r>
              <a:rPr lang="ru-RU" dirty="0" smtClean="0">
                <a:solidFill>
                  <a:srgbClr val="212121"/>
                </a:solidFill>
                <a:latin typeface="Calibri" pitchFamily="34" charset="0"/>
                <a:ea typeface="Times New Roman" pitchFamily="18" charset="0"/>
                <a:cs typeface="Times New Roman" pitchFamily="18" charset="0"/>
              </a:rPr>
              <a:t>, Орджоникидзевском районах Хакасии.</a:t>
            </a:r>
            <a:endParaRPr lang="ru-RU" sz="1400" dirty="0" smtClean="0">
              <a:latin typeface="Arial" pitchFamily="34" charset="0"/>
              <a:cs typeface="Arial" pitchFamily="34" charset="0"/>
            </a:endParaRPr>
          </a:p>
          <a:p>
            <a:pPr marL="0" lvl="0" indent="0" eaLnBrk="0" fontAlgn="base" hangingPunct="0">
              <a:spcBef>
                <a:spcPct val="0"/>
              </a:spcBef>
              <a:spcAft>
                <a:spcPct val="0"/>
              </a:spcAft>
              <a:buFontTx/>
              <a:buChar char="•"/>
              <a:tabLst>
                <a:tab pos="457200" algn="l"/>
              </a:tabLst>
            </a:pPr>
            <a:r>
              <a:rPr lang="ru-RU" dirty="0" err="1" smtClean="0">
                <a:solidFill>
                  <a:srgbClr val="212121"/>
                </a:solidFill>
                <a:latin typeface="Calibri" pitchFamily="34" charset="0"/>
                <a:ea typeface="Times New Roman" pitchFamily="18" charset="0"/>
                <a:cs typeface="Times New Roman" pitchFamily="18" charset="0"/>
              </a:rPr>
              <a:t>Сагайцы</a:t>
            </a:r>
            <a:r>
              <a:rPr lang="ru-RU" dirty="0" smtClean="0">
                <a:solidFill>
                  <a:srgbClr val="212121"/>
                </a:solidFill>
                <a:latin typeface="Calibri" pitchFamily="34" charset="0"/>
                <a:ea typeface="Times New Roman" pitchFamily="18" charset="0"/>
                <a:cs typeface="Times New Roman" pitchFamily="18" charset="0"/>
              </a:rPr>
              <a:t>.</a:t>
            </a:r>
            <a:endParaRPr lang="ru-RU" sz="1400" dirty="0" smtClean="0">
              <a:latin typeface="Arial" pitchFamily="34" charset="0"/>
              <a:cs typeface="Arial" pitchFamily="34" charset="0"/>
            </a:endParaRPr>
          </a:p>
          <a:p>
            <a:pPr marL="0" lvl="0" indent="0" eaLnBrk="0" fontAlgn="base" hangingPunct="0">
              <a:spcBef>
                <a:spcPct val="0"/>
              </a:spcBef>
              <a:spcAft>
                <a:spcPct val="0"/>
              </a:spcAft>
              <a:buFontTx/>
              <a:buChar char="•"/>
              <a:tabLst>
                <a:tab pos="457200" algn="l"/>
              </a:tabLst>
            </a:pPr>
            <a:r>
              <a:rPr lang="ru-RU" dirty="0" err="1" smtClean="0">
                <a:solidFill>
                  <a:srgbClr val="212121"/>
                </a:solidFill>
                <a:latin typeface="Calibri" pitchFamily="34" charset="0"/>
                <a:ea typeface="Times New Roman" pitchFamily="18" charset="0"/>
                <a:cs typeface="Times New Roman" pitchFamily="18" charset="0"/>
              </a:rPr>
              <a:t>Качинцы</a:t>
            </a:r>
            <a:r>
              <a:rPr lang="ru-RU" dirty="0" smtClean="0">
                <a:solidFill>
                  <a:srgbClr val="212121"/>
                </a:solidFill>
                <a:latin typeface="Calibri" pitchFamily="34" charset="0"/>
                <a:ea typeface="Times New Roman" pitchFamily="18" charset="0"/>
                <a:cs typeface="Times New Roman" pitchFamily="18" charset="0"/>
              </a:rPr>
              <a:t>.</a:t>
            </a:r>
            <a:endParaRPr lang="ru-RU" sz="1400" dirty="0" smtClean="0">
              <a:latin typeface="Arial" pitchFamily="34" charset="0"/>
              <a:cs typeface="Arial" pitchFamily="34" charset="0"/>
            </a:endParaRPr>
          </a:p>
          <a:p>
            <a:pPr marL="0" lvl="0" indent="0" eaLnBrk="0" fontAlgn="base" hangingPunct="0">
              <a:spcBef>
                <a:spcPct val="0"/>
              </a:spcBef>
              <a:spcAft>
                <a:spcPct val="0"/>
              </a:spcAft>
              <a:buFontTx/>
              <a:buChar char="•"/>
              <a:tabLst>
                <a:tab pos="457200" algn="l"/>
              </a:tabLst>
            </a:pPr>
            <a:r>
              <a:rPr lang="ru-RU" dirty="0" err="1" smtClean="0">
                <a:solidFill>
                  <a:srgbClr val="212121"/>
                </a:solidFill>
                <a:latin typeface="Calibri" pitchFamily="34" charset="0"/>
                <a:ea typeface="Times New Roman" pitchFamily="18" charset="0"/>
                <a:cs typeface="Times New Roman" pitchFamily="18" charset="0"/>
              </a:rPr>
              <a:t>Койбалы</a:t>
            </a:r>
            <a:r>
              <a:rPr lang="ru-RU" dirty="0" smtClean="0">
                <a:solidFill>
                  <a:srgbClr val="212121"/>
                </a:solidFill>
                <a:latin typeface="Calibri" pitchFamily="34" charset="0"/>
                <a:ea typeface="Times New Roman" pitchFamily="18" charset="0"/>
                <a:cs typeface="Times New Roman" pitchFamily="18" charset="0"/>
              </a:rPr>
              <a:t>. Включали </a:t>
            </a:r>
            <a:r>
              <a:rPr lang="ru-RU" dirty="0" err="1" smtClean="0">
                <a:solidFill>
                  <a:srgbClr val="212121"/>
                </a:solidFill>
                <a:latin typeface="Calibri" pitchFamily="34" charset="0"/>
                <a:ea typeface="Times New Roman" pitchFamily="18" charset="0"/>
                <a:cs typeface="Times New Roman" pitchFamily="18" charset="0"/>
              </a:rPr>
              <a:t>этногруппы</a:t>
            </a:r>
            <a:r>
              <a:rPr lang="ru-RU" dirty="0" smtClean="0">
                <a:solidFill>
                  <a:srgbClr val="212121"/>
                </a:solidFill>
                <a:latin typeface="Calibri" pitchFamily="34" charset="0"/>
                <a:ea typeface="Times New Roman" pitchFamily="18" charset="0"/>
                <a:cs typeface="Times New Roman" pitchFamily="18" charset="0"/>
              </a:rPr>
              <a:t>, говорящие на самодийских языках. В настоящее время ассимилировались </a:t>
            </a:r>
            <a:r>
              <a:rPr lang="ru-RU" dirty="0" err="1" smtClean="0">
                <a:solidFill>
                  <a:srgbClr val="212121"/>
                </a:solidFill>
                <a:latin typeface="Calibri" pitchFamily="34" charset="0"/>
                <a:ea typeface="Times New Roman" pitchFamily="18" charset="0"/>
                <a:cs typeface="Times New Roman" pitchFamily="18" charset="0"/>
              </a:rPr>
              <a:t>качинцами</a:t>
            </a:r>
            <a:r>
              <a:rPr lang="ru-RU" dirty="0" smtClean="0">
                <a:solidFill>
                  <a:srgbClr val="212121"/>
                </a:solidFill>
                <a:latin typeface="Calibri" pitchFamily="34" charset="0"/>
                <a:ea typeface="Times New Roman" pitchFamily="18" charset="0"/>
                <a:cs typeface="Times New Roman" pitchFamily="18" charset="0"/>
              </a:rPr>
              <a:t>.</a:t>
            </a:r>
            <a:endParaRPr lang="ru-RU" sz="4000" dirty="0" smtClean="0">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Язык</a:t>
            </a:r>
            <a:endParaRPr lang="ru-RU" dirty="0"/>
          </a:p>
        </p:txBody>
      </p:sp>
      <p:sp>
        <p:nvSpPr>
          <p:cNvPr id="3" name="Содержимое 2"/>
          <p:cNvSpPr>
            <a:spLocks noGrp="1"/>
          </p:cNvSpPr>
          <p:nvPr>
            <p:ph idx="1"/>
          </p:nvPr>
        </p:nvSpPr>
        <p:spPr/>
        <p:txBody>
          <a:bodyPr/>
          <a:lstStyle/>
          <a:p>
            <a:pPr>
              <a:buNone/>
            </a:pPr>
            <a:r>
              <a:rPr lang="ru-RU" dirty="0" smtClean="0"/>
              <a:t>Народ разговаривает на хакасском языке, относящемся к </a:t>
            </a:r>
            <a:r>
              <a:rPr lang="ru-RU" dirty="0" err="1" smtClean="0"/>
              <a:t>восточнотюркской</a:t>
            </a:r>
            <a:r>
              <a:rPr lang="ru-RU" dirty="0" smtClean="0"/>
              <a:t> ветви тюркских языков.</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620000" cy="639762"/>
          </a:xfrm>
        </p:spPr>
        <p:txBody>
          <a:bodyPr>
            <a:normAutofit fontScale="90000"/>
          </a:bodyPr>
          <a:lstStyle/>
          <a:p>
            <a:r>
              <a:rPr lang="ru-RU" dirty="0" smtClean="0">
                <a:latin typeface="Times New Roman" pitchFamily="18" charset="0"/>
                <a:cs typeface="Times New Roman" pitchFamily="18" charset="0"/>
              </a:rPr>
              <a:t>Религия.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3810000" cy="4525963"/>
          </a:xfrm>
        </p:spPr>
        <p:txBody>
          <a:bodyPr>
            <a:normAutofit fontScale="92500" lnSpcReduction="20000"/>
          </a:bodyPr>
          <a:lstStyle/>
          <a:p>
            <a:pPr algn="just">
              <a:buNone/>
            </a:pPr>
            <a:r>
              <a:rPr lang="ru-RU" dirty="0" smtClean="0">
                <a:latin typeface="Times New Roman" pitchFamily="18" charset="0"/>
                <a:cs typeface="Times New Roman" pitchFamily="18" charset="0"/>
              </a:rPr>
              <a:t>Официальной религией считается православие, которое было внедрено насильственно (19 век). Изначально был распространен шаманизм с культом духов, древними обрядами</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pic>
        <p:nvPicPr>
          <p:cNvPr id="6146" name="Picture 2" descr="https://avatars.mds.yandex.net/get-zen_doc/1535103/pub_5ca8504c79457300b322096f_5ca850961843c900b33d9005/scale_1200"/>
          <p:cNvPicPr>
            <a:picLocks noChangeAspect="1" noChangeArrowheads="1"/>
          </p:cNvPicPr>
          <p:nvPr/>
        </p:nvPicPr>
        <p:blipFill>
          <a:blip r:embed="rId3" cstate="print"/>
          <a:srcRect/>
          <a:stretch>
            <a:fillRect/>
          </a:stretch>
        </p:blipFill>
        <p:spPr bwMode="auto">
          <a:xfrm>
            <a:off x="4800600" y="1981200"/>
            <a:ext cx="2520068" cy="2057400"/>
          </a:xfrm>
          <a:prstGeom prst="rect">
            <a:avLst/>
          </a:prstGeom>
          <a:noFill/>
        </p:spPr>
      </p:pic>
      <p:pic>
        <p:nvPicPr>
          <p:cNvPr id="6148" name="Picture 4" descr="ХУДОЖНИК АЛЕКСАНДР МИЛЮКОВ - ЖИВОПИСЬ. ИСКУССТВО ХУДОЖНИКОВ ВСЕГО МИРА., пользователь Лора К. Группы Мой Мир"/>
          <p:cNvPicPr>
            <a:picLocks noChangeAspect="1" noChangeArrowheads="1"/>
          </p:cNvPicPr>
          <p:nvPr/>
        </p:nvPicPr>
        <p:blipFill>
          <a:blip r:embed="rId4" cstate="print"/>
          <a:srcRect/>
          <a:stretch>
            <a:fillRect/>
          </a:stretch>
        </p:blipFill>
        <p:spPr bwMode="auto">
          <a:xfrm>
            <a:off x="5334000" y="4038600"/>
            <a:ext cx="3303408" cy="2209800"/>
          </a:xfrm>
          <a:prstGeom prst="rect">
            <a:avLst/>
          </a:prstGeom>
          <a:noFill/>
        </p:spPr>
      </p:pic>
      <p:pic>
        <p:nvPicPr>
          <p:cNvPr id="6150" name="Picture 6" descr="https://sayanyeco.com/media/djcatalog2/images/item/1/hurtuyah-tas.2_f.jpg"/>
          <p:cNvPicPr>
            <a:picLocks noChangeAspect="1" noChangeArrowheads="1"/>
          </p:cNvPicPr>
          <p:nvPr/>
        </p:nvPicPr>
        <p:blipFill>
          <a:blip r:embed="rId5" cstate="print"/>
          <a:srcRect/>
          <a:stretch>
            <a:fillRect/>
          </a:stretch>
        </p:blipFill>
        <p:spPr bwMode="auto">
          <a:xfrm>
            <a:off x="6629400" y="762000"/>
            <a:ext cx="2294373" cy="152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66800" y="274638"/>
            <a:ext cx="6553200" cy="563562"/>
          </a:xfrm>
        </p:spPr>
        <p:txBody>
          <a:bodyPr>
            <a:normAutofit fontScale="90000"/>
          </a:bodyPr>
          <a:lstStyle/>
          <a:p>
            <a:r>
              <a:rPr lang="ru-RU" sz="4000" dirty="0" smtClean="0">
                <a:latin typeface="Times New Roman" pitchFamily="18" charset="0"/>
                <a:cs typeface="Times New Roman" pitchFamily="18" charset="0"/>
              </a:rPr>
              <a:t>Жизнь</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66800"/>
            <a:ext cx="3810000" cy="5059363"/>
          </a:xfrm>
        </p:spPr>
        <p:txBody>
          <a:bodyPr>
            <a:normAutofit fontScale="85000" lnSpcReduction="20000"/>
          </a:bodyPr>
          <a:lstStyle/>
          <a:p>
            <a:pPr algn="just">
              <a:buNone/>
            </a:pPr>
            <a:endParaRPr lang="ru-RU" dirty="0" smtClean="0"/>
          </a:p>
          <a:p>
            <a:pPr algn="just">
              <a:buNone/>
            </a:pPr>
            <a:r>
              <a:rPr lang="ru-RU" dirty="0" smtClean="0">
                <a:latin typeface="Times New Roman" pitchFamily="18" charset="0"/>
                <a:cs typeface="Times New Roman" pitchFamily="18" charset="0"/>
              </a:rPr>
              <a:t>Издавна хакасы вели полукочевой образ жизни. Поэтому земледелие было развито слабо и не во всех районах. Традиционными занятиями в древности были:</a:t>
            </a:r>
          </a:p>
          <a:p>
            <a:pPr lvl="0" algn="just"/>
            <a:r>
              <a:rPr lang="ru-RU" dirty="0" smtClean="0">
                <a:latin typeface="Times New Roman" pitchFamily="18" charset="0"/>
                <a:cs typeface="Times New Roman" pitchFamily="18" charset="0"/>
              </a:rPr>
              <a:t>Скотоводство.</a:t>
            </a:r>
          </a:p>
          <a:p>
            <a:pPr lvl="0" algn="just"/>
            <a:r>
              <a:rPr lang="ru-RU" dirty="0" smtClean="0">
                <a:latin typeface="Times New Roman" pitchFamily="18" charset="0"/>
                <a:cs typeface="Times New Roman" pitchFamily="18" charset="0"/>
              </a:rPr>
              <a:t>Охота.</a:t>
            </a:r>
          </a:p>
          <a:p>
            <a:pPr lvl="0" algn="just"/>
            <a:r>
              <a:rPr lang="ru-RU" dirty="0" smtClean="0">
                <a:latin typeface="Times New Roman" pitchFamily="18" charset="0"/>
                <a:cs typeface="Times New Roman" pitchFamily="18" charset="0"/>
              </a:rPr>
              <a:t>Рыболовство.</a:t>
            </a:r>
          </a:p>
          <a:p>
            <a:pPr algn="just"/>
            <a:endParaRPr lang="ru-RU" dirty="0"/>
          </a:p>
        </p:txBody>
      </p:sp>
      <p:pic>
        <p:nvPicPr>
          <p:cNvPr id="5122" name="Picture 2" descr="https://im0-tub-ru.yandex.net/i?id=24ca3668eac7489125c6c4e6490c5d1b-l&amp;n=13"/>
          <p:cNvPicPr>
            <a:picLocks noChangeAspect="1" noChangeArrowheads="1"/>
          </p:cNvPicPr>
          <p:nvPr/>
        </p:nvPicPr>
        <p:blipFill>
          <a:blip r:embed="rId3"/>
          <a:srcRect/>
          <a:stretch>
            <a:fillRect/>
          </a:stretch>
        </p:blipFill>
        <p:spPr bwMode="auto">
          <a:xfrm>
            <a:off x="5486400" y="609600"/>
            <a:ext cx="2890178" cy="1929194"/>
          </a:xfrm>
          <a:prstGeom prst="rect">
            <a:avLst/>
          </a:prstGeom>
          <a:noFill/>
        </p:spPr>
      </p:pic>
      <p:pic>
        <p:nvPicPr>
          <p:cNvPr id="5126" name="Picture 6" descr="https://illustrators.ru/uploads/illustration/image/693052/main_693052_original.jpg"/>
          <p:cNvPicPr>
            <a:picLocks noChangeAspect="1" noChangeArrowheads="1"/>
          </p:cNvPicPr>
          <p:nvPr/>
        </p:nvPicPr>
        <p:blipFill>
          <a:blip r:embed="rId4"/>
          <a:srcRect/>
          <a:stretch>
            <a:fillRect/>
          </a:stretch>
        </p:blipFill>
        <p:spPr bwMode="auto">
          <a:xfrm>
            <a:off x="5638800" y="2819400"/>
            <a:ext cx="3240280" cy="1981200"/>
          </a:xfrm>
          <a:prstGeom prst="rect">
            <a:avLst/>
          </a:prstGeom>
          <a:noFill/>
        </p:spPr>
      </p:pic>
      <p:pic>
        <p:nvPicPr>
          <p:cNvPr id="5128" name="Picture 8" descr="https://rusknife.com/uploads/monthly_2017_10/373-1.jpg.728a1a768df546b6f6fc3f382e8e1d96.jpg"/>
          <p:cNvPicPr>
            <a:picLocks noChangeAspect="1" noChangeArrowheads="1"/>
          </p:cNvPicPr>
          <p:nvPr/>
        </p:nvPicPr>
        <p:blipFill>
          <a:blip r:embed="rId5"/>
          <a:srcRect/>
          <a:stretch>
            <a:fillRect/>
          </a:stretch>
        </p:blipFill>
        <p:spPr bwMode="auto">
          <a:xfrm>
            <a:off x="3733800" y="4750258"/>
            <a:ext cx="2913189" cy="210774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914400" y="274638"/>
            <a:ext cx="7086600" cy="715962"/>
          </a:xfrm>
        </p:spPr>
        <p:txBody>
          <a:bodyPr>
            <a:normAutofit fontScale="90000"/>
          </a:bodyPr>
          <a:lstStyle/>
          <a:p>
            <a:r>
              <a:rPr lang="ru-RU" dirty="0" smtClean="0">
                <a:latin typeface="Times New Roman" pitchFamily="18" charset="0"/>
                <a:cs typeface="Times New Roman" pitchFamily="18" charset="0"/>
              </a:rPr>
              <a:t>Хакасское национальное украшение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5181600" cy="4953000"/>
          </a:xfrm>
        </p:spPr>
        <p:txBody>
          <a:bodyPr>
            <a:normAutofit fontScale="85000" lnSpcReduction="20000"/>
          </a:bodyPr>
          <a:lstStyle/>
          <a:p>
            <a:pPr algn="just">
              <a:buNone/>
            </a:pPr>
            <a:r>
              <a:rPr lang="ru-RU" sz="3000" dirty="0" smtClean="0">
                <a:latin typeface="Times New Roman" pitchFamily="18" charset="0"/>
                <a:cs typeface="Times New Roman" pitchFamily="18" charset="0"/>
              </a:rPr>
              <a:t>Из тканей делали повседневную и праздничную одежду, из овчины и меха животных — верхнюю одежду, головные уборы. У хакасов было развито гончарство. Они делали горшки, керамические вазы. Существовала добыча железной руды, кузнечное дело. Из железа ковали инструменты, элементы упряжи, оружие. Важным промыслом было </a:t>
            </a:r>
            <a:r>
              <a:rPr lang="ru-RU" sz="3000" dirty="0" smtClean="0">
                <a:latin typeface="Times New Roman" pitchFamily="18" charset="0"/>
                <a:cs typeface="Times New Roman" pitchFamily="18" charset="0"/>
              </a:rPr>
              <a:t>ювелирное дело. В Средние века ценились хакасские серебряные изделия, украшения</a:t>
            </a:r>
            <a:r>
              <a:rPr lang="ru-RU" sz="3000" dirty="0" smtClean="0">
                <a:latin typeface="Times New Roman" pitchFamily="18" charset="0"/>
                <a:cs typeface="Times New Roman" pitchFamily="18" charset="0"/>
              </a:rPr>
              <a:t>.</a:t>
            </a:r>
            <a:endParaRPr lang="ru-RU" sz="3000" dirty="0" smtClean="0">
              <a:latin typeface="Times New Roman" pitchFamily="18" charset="0"/>
              <a:cs typeface="Times New Roman" pitchFamily="18" charset="0"/>
            </a:endParaRPr>
          </a:p>
          <a:p>
            <a:endParaRPr lang="ru-RU" dirty="0"/>
          </a:p>
        </p:txBody>
      </p:sp>
      <p:pic>
        <p:nvPicPr>
          <p:cNvPr id="4098" name="Picture 2" descr="https://www.tuva.asia/uploads/posts/2013-09/1379178791_2013-09-13.jpg"/>
          <p:cNvPicPr>
            <a:picLocks noChangeAspect="1" noChangeArrowheads="1"/>
          </p:cNvPicPr>
          <p:nvPr/>
        </p:nvPicPr>
        <p:blipFill>
          <a:blip r:embed="rId3"/>
          <a:srcRect/>
          <a:stretch>
            <a:fillRect/>
          </a:stretch>
        </p:blipFill>
        <p:spPr bwMode="auto">
          <a:xfrm>
            <a:off x="5943600" y="838200"/>
            <a:ext cx="2857500" cy="2143125"/>
          </a:xfrm>
          <a:prstGeom prst="rect">
            <a:avLst/>
          </a:prstGeom>
          <a:noFill/>
        </p:spPr>
      </p:pic>
      <p:pic>
        <p:nvPicPr>
          <p:cNvPr id="4100" name="Picture 4" descr="https://st2.depositphotos.com/6704466/9491/i/950/depositphotos_94911474-stock-photo-clay-jugs-old-ceramic-vases.jpg"/>
          <p:cNvPicPr>
            <a:picLocks noChangeAspect="1" noChangeArrowheads="1"/>
          </p:cNvPicPr>
          <p:nvPr/>
        </p:nvPicPr>
        <p:blipFill>
          <a:blip r:embed="rId4" cstate="print"/>
          <a:srcRect/>
          <a:stretch>
            <a:fillRect/>
          </a:stretch>
        </p:blipFill>
        <p:spPr bwMode="auto">
          <a:xfrm>
            <a:off x="6324600" y="2971800"/>
            <a:ext cx="2514600" cy="1676400"/>
          </a:xfrm>
          <a:prstGeom prst="rect">
            <a:avLst/>
          </a:prstGeom>
          <a:noFill/>
        </p:spPr>
      </p:pic>
      <p:pic>
        <p:nvPicPr>
          <p:cNvPr id="4102" name="Picture 6" descr="https://img0.liveinternet.ru/images/attach/c/7/98/841/98841964_large_64081019_4_644x461_serebroraznyeivnatsionalnomstilemodaistil.jpg"/>
          <p:cNvPicPr>
            <a:picLocks noChangeAspect="1" noChangeArrowheads="1"/>
          </p:cNvPicPr>
          <p:nvPr/>
        </p:nvPicPr>
        <p:blipFill>
          <a:blip r:embed="rId5"/>
          <a:srcRect/>
          <a:stretch>
            <a:fillRect/>
          </a:stretch>
        </p:blipFill>
        <p:spPr bwMode="auto">
          <a:xfrm>
            <a:off x="6477000" y="4800600"/>
            <a:ext cx="2286000" cy="171357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543800" cy="715962"/>
          </a:xfrm>
        </p:spPr>
        <p:txBody>
          <a:bodyPr>
            <a:normAutofit/>
          </a:bodyPr>
          <a:lstStyle/>
          <a:p>
            <a:r>
              <a:rPr lang="ru-RU" sz="4000" dirty="0" smtClean="0">
                <a:latin typeface="Times New Roman" pitchFamily="18" charset="0"/>
                <a:cs typeface="Times New Roman" pitchFamily="18" charset="0"/>
              </a:rPr>
              <a:t>Жилище</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3733800" cy="4525963"/>
          </a:xfrm>
        </p:spPr>
        <p:txBody>
          <a:bodyPr>
            <a:normAutofit fontScale="85000" lnSpcReduction="20000"/>
          </a:bodyPr>
          <a:lstStyle/>
          <a:p>
            <a:pPr algn="just">
              <a:buNone/>
            </a:pPr>
            <a:r>
              <a:rPr lang="ru-RU" sz="3500" dirty="0" smtClean="0">
                <a:latin typeface="Times New Roman" pitchFamily="18" charset="0"/>
                <a:cs typeface="Times New Roman" pitchFamily="18" charset="0"/>
              </a:rPr>
              <a:t>Хакасы образовывали селения, состоящие из 10-15 жилищ. Они назывались </a:t>
            </a:r>
            <a:r>
              <a:rPr lang="ru-RU" sz="3500" dirty="0" err="1" smtClean="0">
                <a:latin typeface="Times New Roman" pitchFamily="18" charset="0"/>
                <a:cs typeface="Times New Roman" pitchFamily="18" charset="0"/>
              </a:rPr>
              <a:t>аалы</a:t>
            </a:r>
            <a:r>
              <a:rPr lang="ru-RU" sz="3500" dirty="0" smtClean="0">
                <a:latin typeface="Times New Roman" pitchFamily="18" charset="0"/>
                <a:cs typeface="Times New Roman" pitchFamily="18" charset="0"/>
              </a:rPr>
              <a:t>. Часто их составляли родственные семьи. Традиционным жильем хакасов считается юрта</a:t>
            </a:r>
            <a:r>
              <a:rPr lang="ru-RU" dirty="0" smtClean="0"/>
              <a:t>.</a:t>
            </a:r>
          </a:p>
          <a:p>
            <a:endParaRPr lang="ru-RU" dirty="0"/>
          </a:p>
        </p:txBody>
      </p:sp>
      <p:sp>
        <p:nvSpPr>
          <p:cNvPr id="3074" name="AutoShape 2" descr="https://mytravel-world.ru/wp-content/uploads/2019/08/Ethnotur-v-Sibir-2019-15_154262649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mytravel-world.ru/wp-content/uploads/2019/08/Ethnotur-v-Sibir-2019-15_154262649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mytravel-world.ru/wp-content/uploads/2019/08/Ethnotur-v-Sibir-2019-15_154262649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0" name="Picture 8" descr="http://xn----7sbbtifn7bjeha.xn--p1ai/news-files/news1507796056.jpg"/>
          <p:cNvPicPr>
            <a:picLocks noChangeAspect="1" noChangeArrowheads="1"/>
          </p:cNvPicPr>
          <p:nvPr/>
        </p:nvPicPr>
        <p:blipFill>
          <a:blip r:embed="rId3"/>
          <a:srcRect/>
          <a:stretch>
            <a:fillRect/>
          </a:stretch>
        </p:blipFill>
        <p:spPr bwMode="auto">
          <a:xfrm>
            <a:off x="4724399" y="2362200"/>
            <a:ext cx="4199467" cy="236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239000" cy="639762"/>
          </a:xfrm>
        </p:spPr>
        <p:txBody>
          <a:bodyPr>
            <a:normAutofit fontScale="90000"/>
          </a:bodyPr>
          <a:lstStyle/>
          <a:p>
            <a:r>
              <a:rPr lang="ru-RU" sz="4000" dirty="0" smtClean="0">
                <a:latin typeface="Times New Roman" pitchFamily="18" charset="0"/>
                <a:cs typeface="Times New Roman" pitchFamily="18" charset="0"/>
              </a:rPr>
              <a:t>Одежда</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5257800" cy="4525963"/>
          </a:xfrm>
        </p:spPr>
        <p:txBody>
          <a:bodyPr>
            <a:normAutofit fontScale="47500" lnSpcReduction="20000"/>
          </a:bodyPr>
          <a:lstStyle/>
          <a:p>
            <a:pPr>
              <a:buNone/>
            </a:pPr>
            <a:endParaRPr lang="ru-RU" dirty="0" smtClean="0"/>
          </a:p>
          <a:p>
            <a:pPr algn="just"/>
            <a:r>
              <a:rPr lang="ru-RU" dirty="0" smtClean="0">
                <a:latin typeface="Times New Roman" pitchFamily="18" charset="0"/>
                <a:cs typeface="Times New Roman" pitchFamily="18" charset="0"/>
              </a:rPr>
              <a:t>Повседневная одежда мужчин состояла из рубахи и штанов, заправляемых в сапоги. Рубаха имела большой отложной воротник, свободные рукава, которые заканчивались узкими манжетами. Сверху надевался халат из сукна или шелка (праздничный). Его подпоясывали широким цветным поясом. Головным убором служила меховая шапка цилиндрической формы.</a:t>
            </a:r>
          </a:p>
          <a:p>
            <a:pPr algn="just"/>
            <a:r>
              <a:rPr lang="ru-RU" dirty="0" smtClean="0">
                <a:latin typeface="Times New Roman" pitchFamily="18" charset="0"/>
                <a:cs typeface="Times New Roman" pitchFamily="18" charset="0"/>
              </a:rPr>
              <a:t>Женские национальные костюмы отличаются красотой и изяществом. Основная деталь женского гардероба — длинное платье в пол. Заднюю часть делают длиннее передней, за счет чего достигается эффект шлейфа. Под низ надеваются штаны, которые не должны видеть мужчины. Поэтому их заправляли в сапоги. Платья традиционно шьют из тканей ярких расцветок. Сверху наряд дополняется безрукавкой, имеющей приталенный крой. Ее делают контрастного оттенка, дополняют вышивкой, тесьмой. Верхней одеждой является кафтан или шуба.</a:t>
            </a:r>
          </a:p>
          <a:p>
            <a:pPr algn="just"/>
            <a:endParaRPr lang="ru-RU" dirty="0">
              <a:latin typeface="Times New Roman" pitchFamily="18" charset="0"/>
              <a:cs typeface="Times New Roman" pitchFamily="18" charset="0"/>
            </a:endParaRPr>
          </a:p>
        </p:txBody>
      </p:sp>
      <p:pic>
        <p:nvPicPr>
          <p:cNvPr id="2050" name="Picture 2" descr="https://gigabaza.ru/images/82/163405/cad4bb48.png"/>
          <p:cNvPicPr>
            <a:picLocks noChangeAspect="1" noChangeArrowheads="1"/>
          </p:cNvPicPr>
          <p:nvPr/>
        </p:nvPicPr>
        <p:blipFill>
          <a:blip r:embed="rId3" cstate="print"/>
          <a:srcRect/>
          <a:stretch>
            <a:fillRect/>
          </a:stretch>
        </p:blipFill>
        <p:spPr bwMode="auto">
          <a:xfrm>
            <a:off x="7167896" y="228600"/>
            <a:ext cx="1333788" cy="2895600"/>
          </a:xfrm>
          <a:prstGeom prst="rect">
            <a:avLst/>
          </a:prstGeom>
          <a:noFill/>
        </p:spPr>
      </p:pic>
      <p:pic>
        <p:nvPicPr>
          <p:cNvPr id="2052" name="Picture 4" descr="https://ds03.infourok.ru/uploads/ex/0a03/000476d2-e6d1a39d/img13.jpg"/>
          <p:cNvPicPr>
            <a:picLocks noChangeAspect="1" noChangeArrowheads="1"/>
          </p:cNvPicPr>
          <p:nvPr/>
        </p:nvPicPr>
        <p:blipFill>
          <a:blip r:embed="rId4" cstate="print"/>
          <a:srcRect/>
          <a:stretch>
            <a:fillRect/>
          </a:stretch>
        </p:blipFill>
        <p:spPr bwMode="auto">
          <a:xfrm>
            <a:off x="5791201" y="3352800"/>
            <a:ext cx="3352800" cy="18859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0-tub-ru.yandex.net/i?id=1e1e5f4465f447174eddedbaf2409130-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ru-RU" sz="4000" dirty="0" smtClean="0">
                <a:latin typeface="Times New Roman" pitchFamily="18" charset="0"/>
                <a:cs typeface="Times New Roman" pitchFamily="18" charset="0"/>
              </a:rPr>
              <a:t>Еда</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pPr>
              <a:buNone/>
            </a:pPr>
            <a:endParaRPr lang="ru-RU" dirty="0" smtClean="0"/>
          </a:p>
          <a:p>
            <a:pPr algn="just"/>
            <a:r>
              <a:rPr lang="ru-RU" dirty="0" smtClean="0">
                <a:latin typeface="Times New Roman" pitchFamily="18" charset="0"/>
                <a:cs typeface="Times New Roman" pitchFamily="18" charset="0"/>
              </a:rPr>
              <a:t>Хакасская кухня разнообразна и питательна. Она составлена на основе мяса домашних животных, молочных продуктов, рыбы, даров леса Популярные блюда хакасской кухни:</a:t>
            </a:r>
          </a:p>
          <a:p>
            <a:pPr lvl="0" algn="just"/>
            <a:r>
              <a:rPr lang="ru-RU" dirty="0" err="1" smtClean="0">
                <a:latin typeface="Times New Roman" pitchFamily="18" charset="0"/>
                <a:cs typeface="Times New Roman" pitchFamily="18" charset="0"/>
              </a:rPr>
              <a:t>Хыйма</a:t>
            </a:r>
            <a:r>
              <a:rPr lang="ru-RU" dirty="0" smtClean="0">
                <a:latin typeface="Times New Roman" pitchFamily="18" charset="0"/>
                <a:cs typeface="Times New Roman" pitchFamily="18" charset="0"/>
              </a:rPr>
              <a:t>. Домашняя колбаса из конины с чесноком и приправами. Рубленый фарш набивают в кишки и варят. Колбасу подают горячей, политой бульоном.</a:t>
            </a:r>
          </a:p>
          <a:p>
            <a:pPr lvl="0" algn="just"/>
            <a:r>
              <a:rPr lang="ru-RU" dirty="0" err="1" smtClean="0">
                <a:latin typeface="Times New Roman" pitchFamily="18" charset="0"/>
                <a:cs typeface="Times New Roman" pitchFamily="18" charset="0"/>
              </a:rPr>
              <a:t>Мюн</a:t>
            </a:r>
            <a:r>
              <a:rPr lang="ru-RU" dirty="0" smtClean="0">
                <a:latin typeface="Times New Roman" pitchFamily="18" charset="0"/>
                <a:cs typeface="Times New Roman" pitchFamily="18" charset="0"/>
              </a:rPr>
              <a:t>. Бульон из мяса дичи. Утку или куропатку варят до готовности, добавляют овощи, приправы. Затем мясо убирают, подают отдельно. </a:t>
            </a:r>
            <a:r>
              <a:rPr lang="ru-RU" dirty="0" err="1" smtClean="0">
                <a:latin typeface="Times New Roman" pitchFamily="18" charset="0"/>
                <a:cs typeface="Times New Roman" pitchFamily="18" charset="0"/>
              </a:rPr>
              <a:t>Мюн</a:t>
            </a:r>
            <a:r>
              <a:rPr lang="ru-RU" dirty="0" smtClean="0">
                <a:latin typeface="Times New Roman" pitchFamily="18" charset="0"/>
                <a:cs typeface="Times New Roman" pitchFamily="18" charset="0"/>
              </a:rPr>
              <a:t> едят из пиал.</a:t>
            </a:r>
          </a:p>
          <a:p>
            <a:pPr lvl="0" algn="just"/>
            <a:r>
              <a:rPr lang="ru-RU" dirty="0" err="1" smtClean="0">
                <a:latin typeface="Times New Roman" pitchFamily="18" charset="0"/>
                <a:cs typeface="Times New Roman" pitchFamily="18" charset="0"/>
              </a:rPr>
              <a:t>Потхы</a:t>
            </a:r>
            <a:r>
              <a:rPr lang="ru-RU" dirty="0" smtClean="0">
                <a:latin typeface="Times New Roman" pitchFamily="18" charset="0"/>
                <a:cs typeface="Times New Roman" pitchFamily="18" charset="0"/>
              </a:rPr>
              <a:t>. Горячее блюдо на основе пшеничной муки и сметаны. Сметану кипятят, затем всыпают муку, добавляют яйцо.</a:t>
            </a:r>
          </a:p>
          <a:p>
            <a:pPr lvl="0" algn="just"/>
            <a:r>
              <a:rPr lang="ru-RU" dirty="0" err="1" smtClean="0">
                <a:latin typeface="Times New Roman" pitchFamily="18" charset="0"/>
                <a:cs typeface="Times New Roman" pitchFamily="18" charset="0"/>
              </a:rPr>
              <a:t>Чулма</a:t>
            </a:r>
            <a:r>
              <a:rPr lang="ru-RU" dirty="0" smtClean="0">
                <a:latin typeface="Times New Roman" pitchFamily="18" charset="0"/>
                <a:cs typeface="Times New Roman" pitchFamily="18" charset="0"/>
              </a:rPr>
              <a:t>. Туша барана, запеченная целиком. Сначала тушу опаливают над костром, затем удаляют внутренности, закапывают ее в угли. Там мясо томится в собственном соку…</a:t>
            </a:r>
          </a:p>
          <a:p>
            <a:pPr algn="just"/>
            <a:r>
              <a:rPr lang="ru-RU" dirty="0" smtClean="0">
                <a:latin typeface="Times New Roman" pitchFamily="18" charset="0"/>
                <a:cs typeface="Times New Roman" pitchFamily="18" charset="0"/>
              </a:rPr>
              <a:t>В качестве напитков используются айран, кумыс, травяные чаи.</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483</Words>
  <PresentationFormat>Экран (4:3)</PresentationFormat>
  <Paragraphs>31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Слайд 1</vt:lpstr>
      <vt:lpstr>Слайд 2</vt:lpstr>
      <vt:lpstr>Язык</vt:lpstr>
      <vt:lpstr>Религия.</vt:lpstr>
      <vt:lpstr>Жизнь</vt:lpstr>
      <vt:lpstr>Хакасское национальное украшение</vt:lpstr>
      <vt:lpstr>Жилище</vt:lpstr>
      <vt:lpstr>Одежда</vt:lpstr>
      <vt:lpstr>Еда</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2</cp:revision>
  <dcterms:created xsi:type="dcterms:W3CDTF">2019-12-05T10:47:21Z</dcterms:created>
  <dcterms:modified xsi:type="dcterms:W3CDTF">2019-12-06T07:24:19Z</dcterms:modified>
</cp:coreProperties>
</file>